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1" r:id="rId6"/>
    <p:sldId id="264" r:id="rId7"/>
    <p:sldId id="267" r:id="rId8"/>
    <p:sldId id="268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796" autoAdjust="0"/>
  </p:normalViewPr>
  <p:slideViewPr>
    <p:cSldViewPr snapToGrid="0">
      <p:cViewPr>
        <p:scale>
          <a:sx n="50" d="100"/>
          <a:sy n="50" d="100"/>
        </p:scale>
        <p:origin x="16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3375F-CCC3-4CAD-938F-573317649911}" type="datetimeFigureOut">
              <a:rPr lang="en-BE" smtClean="0"/>
              <a:t>08/04/2020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57BD1-F828-4066-9709-4DCF523A7C2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7172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aims to give a brief insight into the scope of Earth Science Collections, how they are curated, useful terminology and the minimum information that is required for discoverability in a online world catalogue.  The information is from the Earth Science Group Science. </a:t>
            </a:r>
            <a:endParaRPr lang="en-GB" dirty="0">
              <a:effectLst/>
            </a:endParaRP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57BD1-F828-4066-9709-4DCF523A7C29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1224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57BD1-F828-4066-9709-4DCF523A7C29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973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6E1B-D558-490C-8576-E2568C363246}" type="datetimeFigureOut">
              <a:rPr lang="en-BE" smtClean="0"/>
              <a:t>08/04/2020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09AD-5DD4-413D-B560-59E2029AD01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0787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6E1B-D558-490C-8576-E2568C363246}" type="datetimeFigureOut">
              <a:rPr lang="en-BE" smtClean="0"/>
              <a:t>08/04/2020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09AD-5DD4-413D-B560-59E2029AD01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6799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6E1B-D558-490C-8576-E2568C363246}" type="datetimeFigureOut">
              <a:rPr lang="en-BE" smtClean="0"/>
              <a:t>08/04/2020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09AD-5DD4-413D-B560-59E2029AD01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4841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6E1B-D558-490C-8576-E2568C363246}" type="datetimeFigureOut">
              <a:rPr lang="en-BE" smtClean="0"/>
              <a:t>08/04/2020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09AD-5DD4-413D-B560-59E2029AD01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9825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6E1B-D558-490C-8576-E2568C363246}" type="datetimeFigureOut">
              <a:rPr lang="en-BE" smtClean="0"/>
              <a:t>08/04/2020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09AD-5DD4-413D-B560-59E2029AD01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4729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6E1B-D558-490C-8576-E2568C363246}" type="datetimeFigureOut">
              <a:rPr lang="en-BE" smtClean="0"/>
              <a:t>08/04/2020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09AD-5DD4-413D-B560-59E2029AD01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0083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6E1B-D558-490C-8576-E2568C363246}" type="datetimeFigureOut">
              <a:rPr lang="en-BE" smtClean="0"/>
              <a:t>08/04/2020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09AD-5DD4-413D-B560-59E2029AD01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96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6E1B-D558-490C-8576-E2568C363246}" type="datetimeFigureOut">
              <a:rPr lang="en-BE" smtClean="0"/>
              <a:t>08/04/2020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09AD-5DD4-413D-B560-59E2029AD01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716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6E1B-D558-490C-8576-E2568C363246}" type="datetimeFigureOut">
              <a:rPr lang="en-BE" smtClean="0"/>
              <a:t>08/04/2020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09AD-5DD4-413D-B560-59E2029AD01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459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6E1B-D558-490C-8576-E2568C363246}" type="datetimeFigureOut">
              <a:rPr lang="en-BE" smtClean="0"/>
              <a:t>08/04/2020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09AD-5DD4-413D-B560-59E2029AD01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0036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6E1B-D558-490C-8576-E2568C363246}" type="datetimeFigureOut">
              <a:rPr lang="en-BE" smtClean="0"/>
              <a:t>08/04/2020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09AD-5DD4-413D-B560-59E2029AD01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367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96E1B-D558-490C-8576-E2568C363246}" type="datetimeFigureOut">
              <a:rPr lang="en-BE" smtClean="0"/>
              <a:t>08/04/2020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B09AD-5DD4-413D-B560-59E2029AD01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3005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ratigraphy.org/index.php/ics-chart-timesca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ebmineral.com/danaclass.shtml#.XodTYUxuLS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2738CD-43B2-4336-BC55-37D83AAFDE1C}"/>
              </a:ext>
            </a:extLst>
          </p:cNvPr>
          <p:cNvSpPr txBox="1"/>
          <p:nvPr/>
        </p:nvSpPr>
        <p:spPr>
          <a:xfrm>
            <a:off x="581025" y="504825"/>
            <a:ext cx="8153400" cy="118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E" dirty="0"/>
          </a:p>
        </p:txBody>
      </p:sp>
      <p:pic>
        <p:nvPicPr>
          <p:cNvPr id="6" name="Picture 5" descr="A close up of an umbrella&#10;&#10;Description automatically generated">
            <a:extLst>
              <a:ext uri="{FF2B5EF4-FFF2-40B4-BE49-F238E27FC236}">
                <a16:creationId xmlns:a16="http://schemas.microsoft.com/office/drawing/2014/main" id="{FAFCE105-1A7B-4085-8B0C-A7E6BD4D5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0" y="1095375"/>
            <a:ext cx="3118566" cy="23121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88C3F-704B-41CB-A6AF-8BEEBF496805}"/>
              </a:ext>
            </a:extLst>
          </p:cNvPr>
          <p:cNvSpPr txBox="1"/>
          <p:nvPr/>
        </p:nvSpPr>
        <p:spPr>
          <a:xfrm>
            <a:off x="2989767" y="676185"/>
            <a:ext cx="5990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The Specifications of Earth Science Collections</a:t>
            </a:r>
            <a:endParaRPr lang="en-BE" sz="40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7A28AD3-C8B9-4DB9-93B0-50CA890FF4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005" t="42963" r="6438" b="33036"/>
          <a:stretch/>
        </p:blipFill>
        <p:spPr>
          <a:xfrm>
            <a:off x="5910526" y="3835197"/>
            <a:ext cx="3186112" cy="26939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A6FACD1-0C8D-489E-B9CA-3C1347EDF6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859" t="51539" r="6368" b="6851"/>
          <a:stretch/>
        </p:blipFill>
        <p:spPr>
          <a:xfrm>
            <a:off x="173852" y="3880901"/>
            <a:ext cx="2754560" cy="260257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D44A27-2C25-4BB5-B718-CD81493473A7}"/>
              </a:ext>
            </a:extLst>
          </p:cNvPr>
          <p:cNvCxnSpPr/>
          <p:nvPr/>
        </p:nvCxnSpPr>
        <p:spPr>
          <a:xfrm flipH="1">
            <a:off x="3679771" y="2366645"/>
            <a:ext cx="5162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C4D584C-028E-40C4-8AA5-F9D1F8B6BE7A}"/>
              </a:ext>
            </a:extLst>
          </p:cNvPr>
          <p:cNvSpPr txBox="1"/>
          <p:nvPr/>
        </p:nvSpPr>
        <p:spPr>
          <a:xfrm>
            <a:off x="2699807" y="2943593"/>
            <a:ext cx="6186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Authors: </a:t>
            </a:r>
            <a:r>
              <a:rPr lang="en-GB" sz="1600" dirty="0"/>
              <a:t>Laura Tilley, Johanna Eder, </a:t>
            </a:r>
            <a:r>
              <a:rPr lang="en-GB" sz="1600" dirty="0" err="1"/>
              <a:t>Bj</a:t>
            </a:r>
            <a:r>
              <a:rPr lang="az-Cyrl-AZ" sz="1600" dirty="0"/>
              <a:t>ӧ</a:t>
            </a:r>
            <a:r>
              <a:rPr lang="en-GB" sz="1600" dirty="0" err="1"/>
              <a:t>rn</a:t>
            </a:r>
            <a:r>
              <a:rPr lang="en-GB" sz="1600" dirty="0"/>
              <a:t> </a:t>
            </a:r>
            <a:r>
              <a:rPr lang="en-GB" sz="1600" dirty="0" err="1"/>
              <a:t>Berning</a:t>
            </a:r>
            <a:r>
              <a:rPr lang="en-GB" sz="1600" dirty="0"/>
              <a:t>, </a:t>
            </a:r>
            <a:r>
              <a:rPr lang="en-GB" sz="1600" dirty="0" err="1"/>
              <a:t>Charalampos</a:t>
            </a:r>
            <a:r>
              <a:rPr lang="en-GB" sz="1600" dirty="0"/>
              <a:t> </a:t>
            </a:r>
            <a:r>
              <a:rPr lang="en-GB" sz="1600" dirty="0" err="1"/>
              <a:t>Fassoulas</a:t>
            </a:r>
            <a:r>
              <a:rPr lang="en-GB" sz="1600" dirty="0"/>
              <a:t>, Steffen Kiel, Andreas </a:t>
            </a:r>
            <a:r>
              <a:rPr lang="en-GB" sz="1600" dirty="0" err="1"/>
              <a:t>Kroh</a:t>
            </a:r>
            <a:r>
              <a:rPr lang="en-GB" sz="1600" dirty="0"/>
              <a:t>, Jiri </a:t>
            </a:r>
            <a:r>
              <a:rPr lang="en-GB" sz="1600" dirty="0" err="1"/>
              <a:t>Kvacek</a:t>
            </a:r>
            <a:r>
              <a:rPr lang="en-GB" sz="1600" dirty="0"/>
              <a:t>, Giles Miller,  Michael </a:t>
            </a:r>
            <a:r>
              <a:rPr lang="en-GB" sz="1600" dirty="0" err="1"/>
              <a:t>Rasser</a:t>
            </a:r>
            <a:r>
              <a:rPr lang="en-GB" sz="1600" dirty="0"/>
              <a:t>, Rachel Walcott</a:t>
            </a:r>
            <a:endParaRPr lang="en-BE" sz="16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AB22518-7C30-4D5E-A302-29BA8704A0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10" t="16111" r="45446" b="11185"/>
          <a:stretch/>
        </p:blipFill>
        <p:spPr>
          <a:xfrm>
            <a:off x="3235806" y="4002465"/>
            <a:ext cx="2557036" cy="24637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C3FBEC-CE0D-46AA-B681-FD977C58A99D}"/>
              </a:ext>
            </a:extLst>
          </p:cNvPr>
          <p:cNvSpPr txBox="1"/>
          <p:nvPr/>
        </p:nvSpPr>
        <p:spPr>
          <a:xfrm>
            <a:off x="4270058" y="2409854"/>
            <a:ext cx="386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By the CETAF Earth Science Group </a:t>
            </a:r>
            <a:endParaRPr lang="en-BE" i="1" dirty="0"/>
          </a:p>
        </p:txBody>
      </p:sp>
    </p:spTree>
    <p:extLst>
      <p:ext uri="{BB962C8B-B14F-4D97-AF65-F5344CB8AC3E}">
        <p14:creationId xmlns:p14="http://schemas.microsoft.com/office/powerpoint/2010/main" val="348464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98156-995F-4C95-BF1B-8AE3F7841F6D}"/>
              </a:ext>
            </a:extLst>
          </p:cNvPr>
          <p:cNvSpPr txBox="1"/>
          <p:nvPr/>
        </p:nvSpPr>
        <p:spPr>
          <a:xfrm>
            <a:off x="1544320" y="54723"/>
            <a:ext cx="669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is the CETAF Earth Science Group </a:t>
            </a:r>
            <a:endParaRPr lang="en-BE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B9C17-5A5A-4957-9A31-67831669267B}"/>
              </a:ext>
            </a:extLst>
          </p:cNvPr>
          <p:cNvSpPr txBox="1"/>
          <p:nvPr/>
        </p:nvSpPr>
        <p:spPr>
          <a:xfrm>
            <a:off x="726440" y="655185"/>
            <a:ext cx="808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working group within CETAF that consists of EU institutes from: </a:t>
            </a:r>
            <a:r>
              <a:rPr lang="en-GB" i="1" dirty="0"/>
              <a:t>Austria, Belgium, Czech Republic, Estonia, Finland, Germany, Greece, Hungry, Netherlands, Spain, Sweden and UK. </a:t>
            </a:r>
            <a:endParaRPr lang="en-GB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66AB3F-5BED-407E-AA5F-9513E95D7D43}"/>
              </a:ext>
            </a:extLst>
          </p:cNvPr>
          <p:cNvSpPr txBox="1"/>
          <p:nvPr/>
        </p:nvSpPr>
        <p:spPr>
          <a:xfrm>
            <a:off x="3658503" y="1299076"/>
            <a:ext cx="251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Work Topics </a:t>
            </a:r>
            <a:endParaRPr lang="en-BE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F4A89-400C-4C5D-AB5D-A39201C34BF3}"/>
              </a:ext>
            </a:extLst>
          </p:cNvPr>
          <p:cNvSpPr txBox="1"/>
          <p:nvPr/>
        </p:nvSpPr>
        <p:spPr>
          <a:xfrm>
            <a:off x="163463" y="2019360"/>
            <a:ext cx="349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Cultural Goods Legislations </a:t>
            </a:r>
            <a:endParaRPr lang="en-BE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A55125-8E23-45A1-B3DA-F938BDF0255E}"/>
              </a:ext>
            </a:extLst>
          </p:cNvPr>
          <p:cNvSpPr txBox="1"/>
          <p:nvPr/>
        </p:nvSpPr>
        <p:spPr>
          <a:xfrm>
            <a:off x="4492907" y="1993347"/>
            <a:ext cx="2604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Type specimen Survey </a:t>
            </a:r>
            <a:endParaRPr lang="en-BE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FDE3F-6DF3-4CFD-A603-9AC7BF303541}"/>
              </a:ext>
            </a:extLst>
          </p:cNvPr>
          <p:cNvSpPr txBox="1"/>
          <p:nvPr/>
        </p:nvSpPr>
        <p:spPr>
          <a:xfrm>
            <a:off x="183375" y="3869381"/>
            <a:ext cx="3034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Field collecting legislation  </a:t>
            </a:r>
            <a:endParaRPr lang="en-BE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5867FE-DC06-48C5-AF0F-D728B4385958}"/>
              </a:ext>
            </a:extLst>
          </p:cNvPr>
          <p:cNvSpPr txBox="1"/>
          <p:nvPr/>
        </p:nvSpPr>
        <p:spPr>
          <a:xfrm>
            <a:off x="4492907" y="3715493"/>
            <a:ext cx="330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Promoting the Importance of Earth Science  </a:t>
            </a:r>
            <a:endParaRPr lang="en-BE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147490-0FC0-4F6B-BE2D-164D4444AB0E}"/>
              </a:ext>
            </a:extLst>
          </p:cNvPr>
          <p:cNvSpPr txBox="1"/>
          <p:nvPr/>
        </p:nvSpPr>
        <p:spPr>
          <a:xfrm>
            <a:off x="788749" y="60176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  <a:endParaRPr lang="en-B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5A6609-8882-44D7-8CB4-38F7C70CD691}"/>
              </a:ext>
            </a:extLst>
          </p:cNvPr>
          <p:cNvSpPr txBox="1"/>
          <p:nvPr/>
        </p:nvSpPr>
        <p:spPr>
          <a:xfrm>
            <a:off x="4472541" y="5679068"/>
            <a:ext cx="3682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Development of Earth Science Portal (</a:t>
            </a:r>
            <a:r>
              <a:rPr lang="en-US" sz="2000" b="1" dirty="0" err="1"/>
              <a:t>GeoCASe</a:t>
            </a:r>
            <a:r>
              <a:rPr lang="en-US" sz="2000" b="1" dirty="0"/>
              <a:t>) </a:t>
            </a:r>
            <a:endParaRPr lang="en-BE" sz="2000" b="1" dirty="0"/>
          </a:p>
        </p:txBody>
      </p:sp>
      <p:pic>
        <p:nvPicPr>
          <p:cNvPr id="19" name="Graphic 18" descr="Tyrannosaurus Rex">
            <a:extLst>
              <a:ext uri="{FF2B5EF4-FFF2-40B4-BE49-F238E27FC236}">
                <a16:creationId xmlns:a16="http://schemas.microsoft.com/office/drawing/2014/main" id="{B62AC980-A6CE-41E4-BB80-1CABD4C41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5857" y="1814875"/>
            <a:ext cx="781954" cy="781954"/>
          </a:xfrm>
          <a:prstGeom prst="rect">
            <a:avLst/>
          </a:prstGeom>
        </p:spPr>
      </p:pic>
      <p:pic>
        <p:nvPicPr>
          <p:cNvPr id="21" name="Graphic 20" descr="Mining tools">
            <a:extLst>
              <a:ext uri="{FF2B5EF4-FFF2-40B4-BE49-F238E27FC236}">
                <a16:creationId xmlns:a16="http://schemas.microsoft.com/office/drawing/2014/main" id="{7E7C239F-9769-4C6C-A645-14D10ED37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8348" y="3682653"/>
            <a:ext cx="676818" cy="676818"/>
          </a:xfrm>
          <a:prstGeom prst="rect">
            <a:avLst/>
          </a:prstGeom>
        </p:spPr>
      </p:pic>
      <p:pic>
        <p:nvPicPr>
          <p:cNvPr id="23" name="Graphic 22" descr="Scales of justice">
            <a:extLst>
              <a:ext uri="{FF2B5EF4-FFF2-40B4-BE49-F238E27FC236}">
                <a16:creationId xmlns:a16="http://schemas.microsoft.com/office/drawing/2014/main" id="{BDA29115-C6B2-4F0A-8884-122E90A758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17732" y="1814875"/>
            <a:ext cx="781954" cy="781954"/>
          </a:xfrm>
          <a:prstGeom prst="rect">
            <a:avLst/>
          </a:prstGeom>
        </p:spPr>
      </p:pic>
      <p:pic>
        <p:nvPicPr>
          <p:cNvPr id="27" name="Graphic 26" descr="Comet">
            <a:extLst>
              <a:ext uri="{FF2B5EF4-FFF2-40B4-BE49-F238E27FC236}">
                <a16:creationId xmlns:a16="http://schemas.microsoft.com/office/drawing/2014/main" id="{900642DA-B6DD-4322-9027-D7B26F1F03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82560" y="3405172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4BA683-B2BD-4F45-8E62-546D9ABF9460}"/>
              </a:ext>
            </a:extLst>
          </p:cNvPr>
          <p:cNvSpPr txBox="1"/>
          <p:nvPr/>
        </p:nvSpPr>
        <p:spPr>
          <a:xfrm>
            <a:off x="232691" y="2441575"/>
            <a:ext cx="378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Collecting information on EU legislation for the import and exports of cultural goods within and outside the EU. </a:t>
            </a:r>
            <a:endParaRPr lang="en-BE" dirty="0"/>
          </a:p>
        </p:txBody>
      </p:sp>
      <p:pic>
        <p:nvPicPr>
          <p:cNvPr id="20" name="Graphic 19" descr="Internet">
            <a:extLst>
              <a:ext uri="{FF2B5EF4-FFF2-40B4-BE49-F238E27FC236}">
                <a16:creationId xmlns:a16="http://schemas.microsoft.com/office/drawing/2014/main" id="{AE1A7048-A0D5-4E09-8EBE-94F4531D52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13290" y="5606365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249E2C-D10C-44EB-9346-B9E4048570A5}"/>
              </a:ext>
            </a:extLst>
          </p:cNvPr>
          <p:cNvSpPr txBox="1"/>
          <p:nvPr/>
        </p:nvSpPr>
        <p:spPr>
          <a:xfrm>
            <a:off x="163463" y="4268604"/>
            <a:ext cx="3176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Collecting information on EU countries legislation and best practices for field collecting.</a:t>
            </a:r>
            <a:endParaRPr lang="en-B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8465E2-8E32-4805-A549-997A6F473A23}"/>
              </a:ext>
            </a:extLst>
          </p:cNvPr>
          <p:cNvSpPr txBox="1"/>
          <p:nvPr/>
        </p:nvSpPr>
        <p:spPr>
          <a:xfrm>
            <a:off x="183375" y="5663679"/>
            <a:ext cx="3585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Contributing to specimen and collection level standards </a:t>
            </a:r>
            <a:endParaRPr lang="en-BE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F5B6BD-2033-4E8E-98BE-5054E2862DBA}"/>
              </a:ext>
            </a:extLst>
          </p:cNvPr>
          <p:cNvSpPr txBox="1"/>
          <p:nvPr/>
        </p:nvSpPr>
        <p:spPr>
          <a:xfrm>
            <a:off x="4519664" y="2375628"/>
            <a:ext cx="3720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Collecting information on the number of type specimens in CETAF institutes and the percentage that is </a:t>
            </a:r>
            <a:r>
              <a:rPr lang="en-US" dirty="0" err="1"/>
              <a:t>digitised</a:t>
            </a:r>
            <a:endParaRPr lang="en-B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63AF96-DD35-466E-932F-EE0F290C5CB8}"/>
              </a:ext>
            </a:extLst>
          </p:cNvPr>
          <p:cNvSpPr txBox="1"/>
          <p:nvPr/>
        </p:nvSpPr>
        <p:spPr>
          <a:xfrm>
            <a:off x="4470400" y="4370570"/>
            <a:ext cx="3896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Publication: </a:t>
            </a:r>
            <a:r>
              <a:rPr lang="en-US" i="1" dirty="0"/>
              <a:t>Hazards and Disasters in the geological and geomorphological record: a key to understanding past and future hazards and disaster.  </a:t>
            </a:r>
            <a:r>
              <a:rPr lang="en-US" dirty="0"/>
              <a:t>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2148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A268EF-971B-4F85-8186-8FF06F97C7C9}"/>
              </a:ext>
            </a:extLst>
          </p:cNvPr>
          <p:cNvSpPr txBox="1"/>
          <p:nvPr/>
        </p:nvSpPr>
        <p:spPr>
          <a:xfrm>
            <a:off x="416560" y="238780"/>
            <a:ext cx="807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 scope and curation of Earth Science collections </a:t>
            </a:r>
            <a:endParaRPr lang="en-BE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9D927-A0A6-4239-90D4-FA44711C9CF6}"/>
              </a:ext>
            </a:extLst>
          </p:cNvPr>
          <p:cNvSpPr txBox="1"/>
          <p:nvPr/>
        </p:nvSpPr>
        <p:spPr>
          <a:xfrm>
            <a:off x="472440" y="794914"/>
            <a:ext cx="831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Earth Science covers the main disciplines: Geology, Palaeontology and  </a:t>
            </a:r>
            <a:r>
              <a:rPr lang="en-GB" dirty="0" err="1"/>
              <a:t>extraterrestrial</a:t>
            </a:r>
            <a:r>
              <a:rPr lang="en-GB" dirty="0"/>
              <a:t> objects and Mineralogy. </a:t>
            </a:r>
            <a:endParaRPr lang="en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1C49B-30AD-4EE6-8E92-0C59DE5D89F2}"/>
              </a:ext>
            </a:extLst>
          </p:cNvPr>
          <p:cNvSpPr txBox="1"/>
          <p:nvPr/>
        </p:nvSpPr>
        <p:spPr>
          <a:xfrm>
            <a:off x="499872" y="1430170"/>
            <a:ext cx="864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Based on the development of Classification Schemes as part of the SYNTHESYS+ Collection </a:t>
            </a:r>
            <a:r>
              <a:rPr lang="en-US" dirty="0" err="1"/>
              <a:t>Digitisation</a:t>
            </a:r>
            <a:r>
              <a:rPr lang="en-US" dirty="0"/>
              <a:t> Dashboard: </a:t>
            </a:r>
          </a:p>
          <a:p>
            <a:endParaRPr lang="en-US" dirty="0"/>
          </a:p>
          <a:p>
            <a:endParaRPr lang="en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48772-390D-4C75-9E37-972715AF8B8B}"/>
              </a:ext>
            </a:extLst>
          </p:cNvPr>
          <p:cNvSpPr txBox="1"/>
          <p:nvPr/>
        </p:nvSpPr>
        <p:spPr>
          <a:xfrm>
            <a:off x="185419" y="2104872"/>
            <a:ext cx="7879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High-level </a:t>
            </a:r>
            <a:r>
              <a:rPr lang="en-US" sz="2000" i="1" dirty="0" err="1"/>
              <a:t>organisation</a:t>
            </a:r>
            <a:r>
              <a:rPr lang="en-US" sz="2000" i="1" dirty="0"/>
              <a:t> of collections  </a:t>
            </a:r>
            <a:endParaRPr lang="en-BE" sz="20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8B3BB-4D8B-404A-83B3-05A7CA0D5AAC}"/>
              </a:ext>
            </a:extLst>
          </p:cNvPr>
          <p:cNvSpPr txBox="1"/>
          <p:nvPr/>
        </p:nvSpPr>
        <p:spPr>
          <a:xfrm>
            <a:off x="185419" y="2511219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Taxonomically (Object type) </a:t>
            </a:r>
          </a:p>
          <a:p>
            <a:endParaRPr lang="en-BE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39670E-B286-4AE4-981A-0B018150073C}"/>
              </a:ext>
            </a:extLst>
          </p:cNvPr>
          <p:cNvSpPr txBox="1"/>
          <p:nvPr/>
        </p:nvSpPr>
        <p:spPr>
          <a:xfrm>
            <a:off x="185419" y="2784856"/>
            <a:ext cx="985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1" dirty="0"/>
              <a:t>Stratigraphically (</a:t>
            </a:r>
            <a:r>
              <a:rPr lang="en-US" b="1" dirty="0" err="1"/>
              <a:t>Chronostratigraphy</a:t>
            </a:r>
            <a:r>
              <a:rPr lang="en-US" b="1" dirty="0"/>
              <a:t>)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Following the International Commission on stratigraphy</a:t>
            </a:r>
          </a:p>
          <a:p>
            <a:pPr lvl="1"/>
            <a:r>
              <a:rPr lang="en-GB" i="1" dirty="0">
                <a:hlinkClick r:id="rId3"/>
              </a:rPr>
              <a:t>http://stratigraphy.org/index.php/ics-chart-timescale</a:t>
            </a:r>
            <a:endParaRPr lang="en-GB" i="1" dirty="0"/>
          </a:p>
          <a:p>
            <a:endParaRPr lang="en-US" dirty="0"/>
          </a:p>
          <a:p>
            <a:endParaRPr lang="en-US" dirty="0"/>
          </a:p>
          <a:p>
            <a:endParaRPr lang="en-BE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375307-3CE2-4125-9C58-692FFA72D59A}"/>
              </a:ext>
            </a:extLst>
          </p:cNvPr>
          <p:cNvSpPr txBox="1"/>
          <p:nvPr/>
        </p:nvSpPr>
        <p:spPr>
          <a:xfrm>
            <a:off x="137384" y="4010814"/>
            <a:ext cx="88570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1" dirty="0"/>
              <a:t>Storage type: </a:t>
            </a:r>
          </a:p>
          <a:p>
            <a:pPr lvl="1"/>
            <a:r>
              <a:rPr lang="en-US" dirty="0"/>
              <a:t>Relating to the form in which the objects are stored (e.g. dry, fluid preserved, thin sections, Micro objects, Macro objects, Oversized objects).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Geographic origin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region from which an object was collected. </a:t>
            </a:r>
          </a:p>
          <a:p>
            <a:pPr lvl="1"/>
            <a:r>
              <a:rPr lang="en-US" dirty="0"/>
              <a:t>Some collections may have additional categorization – national vs foreign, continents, countries and localities. </a:t>
            </a:r>
            <a:br>
              <a:rPr lang="en-BE" dirty="0"/>
            </a:br>
            <a:br>
              <a:rPr lang="en-BE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 </a:t>
            </a:r>
          </a:p>
          <a:p>
            <a:endParaRPr lang="en-BE" b="1" dirty="0"/>
          </a:p>
        </p:txBody>
      </p:sp>
    </p:spTree>
    <p:extLst>
      <p:ext uri="{BB962C8B-B14F-4D97-AF65-F5344CB8AC3E}">
        <p14:creationId xmlns:p14="http://schemas.microsoft.com/office/powerpoint/2010/main" val="369072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A3B26A9C-1EE3-45DC-B501-CD255ADE6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35904"/>
              </p:ext>
            </p:extLst>
          </p:nvPr>
        </p:nvGraphicFramePr>
        <p:xfrm>
          <a:off x="842645" y="2028446"/>
          <a:ext cx="7094856" cy="453064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41955">
                  <a:extLst>
                    <a:ext uri="{9D8B030D-6E8A-4147-A177-3AD203B41FA5}">
                      <a16:colId xmlns:a16="http://schemas.microsoft.com/office/drawing/2014/main" val="2094386741"/>
                    </a:ext>
                  </a:extLst>
                </a:gridCol>
                <a:gridCol w="4152901">
                  <a:extLst>
                    <a:ext uri="{9D8B030D-6E8A-4147-A177-3AD203B41FA5}">
                      <a16:colId xmlns:a16="http://schemas.microsoft.com/office/drawing/2014/main" val="4102943980"/>
                    </a:ext>
                  </a:extLst>
                </a:gridCol>
              </a:tblGrid>
              <a:tr h="421660">
                <a:tc>
                  <a:txBody>
                    <a:bodyPr/>
                    <a:lstStyle/>
                    <a:p>
                      <a:r>
                        <a:rPr lang="en-GB" dirty="0"/>
                        <a:t>Main Category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Category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099997"/>
                  </a:ext>
                </a:extLst>
              </a:tr>
              <a:tr h="1488347">
                <a:tc>
                  <a:txBody>
                    <a:bodyPr/>
                    <a:lstStyle/>
                    <a:p>
                      <a:r>
                        <a:rPr lang="en-GB" sz="2400" dirty="0"/>
                        <a:t>Palaeontology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Botany &amp; Mycology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Invertebrates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Vertebrates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Trace fossils (e.g. footprints, feeding traces, etc.)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Microfossils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608220"/>
                  </a:ext>
                </a:extLst>
              </a:tr>
              <a:tr h="1354512">
                <a:tc>
                  <a:txBody>
                    <a:bodyPr/>
                    <a:lstStyle/>
                    <a:p>
                      <a:r>
                        <a:rPr lang="en-GB" sz="2400" dirty="0"/>
                        <a:t>Geology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Mineralogy</a:t>
                      </a:r>
                    </a:p>
                    <a:p>
                      <a:r>
                        <a:rPr lang="en-GB" sz="1800" dirty="0">
                          <a:latin typeface="+mn-lt"/>
                        </a:rPr>
                        <a:t>Petrology</a:t>
                      </a:r>
                    </a:p>
                    <a:p>
                      <a:r>
                        <a:rPr lang="en-GB" sz="1800" dirty="0">
                          <a:latin typeface="+mn-lt"/>
                        </a:rPr>
                        <a:t>Loose sediment</a:t>
                      </a:r>
                    </a:p>
                    <a:p>
                      <a:r>
                        <a:rPr lang="en-GB" sz="1800" dirty="0">
                          <a:latin typeface="+mn-lt"/>
                        </a:rPr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032387"/>
                  </a:ext>
                </a:extLst>
              </a:tr>
              <a:tr h="742797">
                <a:tc>
                  <a:txBody>
                    <a:bodyPr/>
                    <a:lstStyle/>
                    <a:p>
                      <a:r>
                        <a:rPr lang="en-GB" sz="2400" dirty="0" err="1"/>
                        <a:t>Extraterrestrial</a:t>
                      </a:r>
                      <a:r>
                        <a:rPr lang="en-GB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Collected on Earth (e.g. meteorites)</a:t>
                      </a:r>
                    </a:p>
                    <a:p>
                      <a:r>
                        <a:rPr lang="en-GB" sz="1800" dirty="0">
                          <a:latin typeface="+mn-lt"/>
                        </a:rPr>
                        <a:t>Collected in 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1197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6239BE-2886-4AF7-A7F6-2D550A46FAEA}"/>
              </a:ext>
            </a:extLst>
          </p:cNvPr>
          <p:cNvSpPr txBox="1"/>
          <p:nvPr/>
        </p:nvSpPr>
        <p:spPr>
          <a:xfrm>
            <a:off x="436880" y="298905"/>
            <a:ext cx="8118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Examples of taxonomic types:  </a:t>
            </a:r>
          </a:p>
          <a:p>
            <a:r>
              <a:rPr lang="en-US" i="1" dirty="0"/>
              <a:t>High-level collection classifications (below) have been developed in SYNTHESYS+  for Collections </a:t>
            </a:r>
            <a:r>
              <a:rPr lang="en-US" i="1" dirty="0" err="1"/>
              <a:t>Digitisation</a:t>
            </a:r>
            <a:r>
              <a:rPr lang="en-US" i="1" dirty="0"/>
              <a:t> Dashboard  (a tool for discoverability of collections and prioritization of digitization, decision making).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57301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858B0D-F132-445D-A40C-4863B6203E70}"/>
              </a:ext>
            </a:extLst>
          </p:cNvPr>
          <p:cNvSpPr txBox="1"/>
          <p:nvPr/>
        </p:nvSpPr>
        <p:spPr>
          <a:xfrm>
            <a:off x="143434" y="180633"/>
            <a:ext cx="3811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Examples of Storage types</a:t>
            </a:r>
          </a:p>
          <a:p>
            <a:r>
              <a:rPr lang="en-GB" sz="3600" b="1" dirty="0"/>
              <a:t> 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46BE18C7-AC56-4ED5-A607-4529B79F8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23351"/>
              </p:ext>
            </p:extLst>
          </p:nvPr>
        </p:nvGraphicFramePr>
        <p:xfrm>
          <a:off x="2892818" y="124659"/>
          <a:ext cx="5905587" cy="640375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628227">
                  <a:extLst>
                    <a:ext uri="{9D8B030D-6E8A-4147-A177-3AD203B41FA5}">
                      <a16:colId xmlns:a16="http://schemas.microsoft.com/office/drawing/2014/main" val="852349240"/>
                    </a:ext>
                  </a:extLst>
                </a:gridCol>
                <a:gridCol w="4277360">
                  <a:extLst>
                    <a:ext uri="{9D8B030D-6E8A-4147-A177-3AD203B41FA5}">
                      <a16:colId xmlns:a16="http://schemas.microsoft.com/office/drawing/2014/main" val="4242209925"/>
                    </a:ext>
                  </a:extLst>
                </a:gridCol>
              </a:tblGrid>
              <a:tr h="582076">
                <a:tc>
                  <a:txBody>
                    <a:bodyPr/>
                    <a:lstStyle/>
                    <a:p>
                      <a:r>
                        <a:rPr lang="en-GB" dirty="0"/>
                        <a:t>Main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Subcategory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91417"/>
                  </a:ext>
                </a:extLst>
              </a:tr>
              <a:tr h="5526846">
                <a:tc>
                  <a:txBody>
                    <a:bodyPr/>
                    <a:lstStyle/>
                    <a:p>
                      <a:r>
                        <a:rPr lang="en-GB" sz="1800" dirty="0"/>
                        <a:t>Palaeontology</a:t>
                      </a:r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r>
                        <a:rPr lang="en-GB" sz="2000" dirty="0"/>
                        <a:t>Geology</a:t>
                      </a:r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r>
                        <a:rPr lang="en-GB" sz="1800" dirty="0" err="1"/>
                        <a:t>Extraterrestrial</a:t>
                      </a:r>
                      <a:r>
                        <a:rPr lang="en-GB" sz="1800" dirty="0"/>
                        <a:t>  </a:t>
                      </a:r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dirty="0"/>
                    </a:p>
                    <a:p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u="none" strike="noStrike" kern="1200" dirty="0">
                          <a:effectLst/>
                        </a:rPr>
                        <a:t>Palaeontology: Macrofossils (dry preserved)</a:t>
                      </a:r>
                    </a:p>
                    <a:p>
                      <a:r>
                        <a:rPr lang="en-GB" sz="1400" u="none" strike="noStrike" kern="1200" dirty="0">
                          <a:effectLst/>
                        </a:rPr>
                        <a:t>Palaeontology: </a:t>
                      </a:r>
                      <a:r>
                        <a:rPr lang="en-GB" sz="1400" u="none" strike="noStrike" kern="1200" dirty="0" err="1">
                          <a:effectLst/>
                        </a:rPr>
                        <a:t>Mesofossils</a:t>
                      </a:r>
                      <a:r>
                        <a:rPr lang="en-GB" sz="1400" u="none" strike="noStrike" kern="1200" dirty="0">
                          <a:effectLst/>
                        </a:rPr>
                        <a:t> (dry preserved)</a:t>
                      </a:r>
                    </a:p>
                    <a:p>
                      <a:r>
                        <a:rPr lang="en-GB" sz="1400" u="none" strike="noStrike" kern="1200" dirty="0">
                          <a:effectLst/>
                        </a:rPr>
                        <a:t>Palaeontology: Microfossils (dry preserved)</a:t>
                      </a:r>
                    </a:p>
                    <a:p>
                      <a:r>
                        <a:rPr lang="en-GB" sz="1400" u="none" strike="noStrike" kern="1200" dirty="0">
                          <a:effectLst/>
                        </a:rPr>
                        <a:t>Palaeontology: Macrofossils (fluid preserved)</a:t>
                      </a:r>
                    </a:p>
                    <a:p>
                      <a:r>
                        <a:rPr lang="en-GB" sz="1400" u="none" strike="noStrike" kern="1200" dirty="0">
                          <a:effectLst/>
                        </a:rPr>
                        <a:t>Palaeontology: </a:t>
                      </a:r>
                      <a:r>
                        <a:rPr lang="en-GB" sz="1400" u="none" strike="noStrike" kern="1200" dirty="0" err="1">
                          <a:effectLst/>
                        </a:rPr>
                        <a:t>Mesofossils</a:t>
                      </a:r>
                      <a:r>
                        <a:rPr lang="en-GB" sz="1400" u="none" strike="noStrike" kern="1200" dirty="0">
                          <a:effectLst/>
                        </a:rPr>
                        <a:t> (fluid preserved)</a:t>
                      </a:r>
                    </a:p>
                    <a:p>
                      <a:r>
                        <a:rPr lang="en-GB" sz="1400" u="none" strike="noStrike" kern="1200" dirty="0">
                          <a:effectLst/>
                        </a:rPr>
                        <a:t>Palaeontology: Microfossils (fluid preserved)</a:t>
                      </a:r>
                    </a:p>
                    <a:p>
                      <a:r>
                        <a:rPr lang="en-GB" sz="1400" u="none" strike="noStrike" kern="1200" dirty="0">
                          <a:effectLst/>
                        </a:rPr>
                        <a:t>Palaeontology: Fossils preserved in Amber, natural resin</a:t>
                      </a:r>
                    </a:p>
                    <a:p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Palaeontology: Microscope slides</a:t>
                      </a:r>
                    </a:p>
                    <a:p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Palaeontology: Oversized fossils</a:t>
                      </a:r>
                    </a:p>
                    <a:p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Palaeontology: Other </a:t>
                      </a:r>
                    </a:p>
                    <a:p>
                      <a:endParaRPr lang="en-GB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Geology: Macro-objects</a:t>
                      </a:r>
                    </a:p>
                    <a:p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Geology: Micro-objects</a:t>
                      </a:r>
                    </a:p>
                    <a:p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Geology: Cut/polished Gemstones</a:t>
                      </a:r>
                    </a:p>
                    <a:p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Geology: Microscope slides </a:t>
                      </a:r>
                    </a:p>
                    <a:p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Geology: Cores </a:t>
                      </a:r>
                    </a:p>
                    <a:p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Geology: Fluids </a:t>
                      </a:r>
                    </a:p>
                    <a:p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Geology: Oversized objects </a:t>
                      </a:r>
                    </a:p>
                    <a:p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Geology: Hazardous material/objects</a:t>
                      </a:r>
                    </a:p>
                    <a:p>
                      <a:endParaRPr lang="en-GB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Extraterrestrial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Macro-objects</a:t>
                      </a:r>
                    </a:p>
                    <a:p>
                      <a:r>
                        <a:rPr lang="en-GB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Extraterrestrial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Micro-objects</a:t>
                      </a:r>
                    </a:p>
                    <a:p>
                      <a:r>
                        <a:rPr lang="en-GB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Extraterrestrial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Oversized objects </a:t>
                      </a:r>
                    </a:p>
                    <a:p>
                      <a:r>
                        <a:rPr lang="en-GB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Extraterrestrial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Microscope slides</a:t>
                      </a:r>
                    </a:p>
                    <a:p>
                      <a:r>
                        <a:rPr lang="en-GB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Extraterrestrial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Other</a:t>
                      </a:r>
                      <a:endParaRPr lang="en-GB" sz="1400" u="none" strike="noStrike" kern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8790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4CEB500-BF29-430E-98F6-127AB8C2B616}"/>
              </a:ext>
            </a:extLst>
          </p:cNvPr>
          <p:cNvSpPr txBox="1"/>
          <p:nvPr/>
        </p:nvSpPr>
        <p:spPr>
          <a:xfrm>
            <a:off x="270434" y="1473294"/>
            <a:ext cx="2477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From the SYNTHESYS+ Collection </a:t>
            </a:r>
            <a:r>
              <a:rPr lang="en-US" i="1" dirty="0" err="1"/>
              <a:t>Digitisation</a:t>
            </a:r>
            <a:r>
              <a:rPr lang="en-US" i="1" dirty="0"/>
              <a:t> Dashboard </a:t>
            </a:r>
            <a:endParaRPr lang="en-BE" i="1" dirty="0"/>
          </a:p>
        </p:txBody>
      </p:sp>
    </p:spTree>
    <p:extLst>
      <p:ext uri="{BB962C8B-B14F-4D97-AF65-F5344CB8AC3E}">
        <p14:creationId xmlns:p14="http://schemas.microsoft.com/office/powerpoint/2010/main" val="217765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C73D51-BC66-43CF-B201-08BDDBEE9D02}"/>
              </a:ext>
            </a:extLst>
          </p:cNvPr>
          <p:cNvSpPr txBox="1"/>
          <p:nvPr/>
        </p:nvSpPr>
        <p:spPr>
          <a:xfrm>
            <a:off x="175768" y="143256"/>
            <a:ext cx="8776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Required minimum metadata for the discoverability of collections </a:t>
            </a:r>
            <a:endParaRPr lang="en-BE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D6F4F-5AB3-4705-AD68-68D34A567FD8}"/>
              </a:ext>
            </a:extLst>
          </p:cNvPr>
          <p:cNvSpPr txBox="1"/>
          <p:nvPr/>
        </p:nvSpPr>
        <p:spPr>
          <a:xfrm>
            <a:off x="307848" y="2552850"/>
            <a:ext cx="88361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Desirable information at a higher granularity:</a:t>
            </a:r>
          </a:p>
          <a:p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Lithostratigraphy could be useful  – but is not required. Generally this information is too granular for collection curation but maybe useful for comparison with </a:t>
            </a:r>
            <a:r>
              <a:rPr lang="en-US" sz="2000" dirty="0" err="1"/>
              <a:t>Chronostratigraphy</a:t>
            </a:r>
            <a:r>
              <a:rPr lang="en-US" sz="2000" dirty="0"/>
              <a:t>. Lithostratigraphy terminology is challenging to standardize 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(no world-wide thesaurus exists yet)</a:t>
            </a:r>
            <a:r>
              <a:rPr lang="en-US" sz="2000" dirty="0"/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Chemistry </a:t>
            </a:r>
          </a:p>
          <a:p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Specific Locality </a:t>
            </a:r>
            <a:endParaRPr lang="en-BE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182D-366B-428F-9451-7376142A14A7}"/>
              </a:ext>
            </a:extLst>
          </p:cNvPr>
          <p:cNvSpPr txBox="1"/>
          <p:nvPr/>
        </p:nvSpPr>
        <p:spPr>
          <a:xfrm>
            <a:off x="307849" y="921634"/>
            <a:ext cx="625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Taxon type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Repository number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Stratigraphy (</a:t>
            </a:r>
            <a:r>
              <a:rPr lang="en-US" sz="2000" dirty="0" err="1"/>
              <a:t>Chronostratigraphy</a:t>
            </a:r>
            <a:r>
              <a:rPr lang="en-US" sz="2000" dirty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BE" sz="2000" dirty="0"/>
              <a:t>Curator / contact address</a:t>
            </a:r>
          </a:p>
          <a:p>
            <a:endParaRPr lang="en-BE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FE60E5-0E57-42BD-BC8E-D6BEC0B72E64}"/>
              </a:ext>
            </a:extLst>
          </p:cNvPr>
          <p:cNvSpPr txBox="1"/>
          <p:nvPr/>
        </p:nvSpPr>
        <p:spPr>
          <a:xfrm>
            <a:off x="4572000" y="921634"/>
            <a:ext cx="3776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Repository number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Geographic Origin (Continent, Region, Country)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BE" sz="2000" dirty="0"/>
              <a:t>Housing institution 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148312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41AA7B-4880-4A5A-92C7-37CBBDA311D1}"/>
              </a:ext>
            </a:extLst>
          </p:cNvPr>
          <p:cNvSpPr txBox="1"/>
          <p:nvPr/>
        </p:nvSpPr>
        <p:spPr>
          <a:xfrm>
            <a:off x="867664" y="162716"/>
            <a:ext cx="819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Further Examples of curation from CETAF members </a:t>
            </a:r>
            <a:endParaRPr lang="en-BE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91D4E-A5D4-4176-B447-8A453EF9445A}"/>
              </a:ext>
            </a:extLst>
          </p:cNvPr>
          <p:cNvSpPr txBox="1"/>
          <p:nvPr/>
        </p:nvSpPr>
        <p:spPr>
          <a:xfrm>
            <a:off x="254000" y="4858609"/>
            <a:ext cx="715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Minerology </a:t>
            </a:r>
            <a:r>
              <a:rPr lang="en-US" sz="2000" b="1" dirty="0"/>
              <a:t>(National Museum of Scotland)</a:t>
            </a:r>
            <a:endParaRPr lang="en-BE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E3222-AA05-4971-B336-CB1029AFC104}"/>
              </a:ext>
            </a:extLst>
          </p:cNvPr>
          <p:cNvSpPr txBox="1"/>
          <p:nvPr/>
        </p:nvSpPr>
        <p:spPr>
          <a:xfrm>
            <a:off x="127000" y="975006"/>
            <a:ext cx="889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To a more granular level rocks can be </a:t>
            </a:r>
            <a:r>
              <a:rPr lang="en-US" sz="2000" dirty="0" err="1"/>
              <a:t>catagorised</a:t>
            </a:r>
            <a:r>
              <a:rPr lang="en-US" sz="2000" dirty="0"/>
              <a:t> as Igneous, Sedimentary and Metamorphic.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Additionally can be organized by rock chemistry (as for National Museum of Scotland)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b="1" dirty="0"/>
              <a:t>Meteorites </a:t>
            </a:r>
            <a:r>
              <a:rPr lang="en-GB" sz="2000" dirty="0"/>
              <a:t>are organised alphabetically by fall or find name (following The Meteoritical Society)</a:t>
            </a:r>
            <a:r>
              <a:rPr lang="en-US" sz="2000" dirty="0"/>
              <a:t> (as for the National Museum of Scotland).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/>
              <a:t>Chemistry classification is important for all branches of Mineralogy, </a:t>
            </a:r>
            <a:r>
              <a:rPr lang="en-GB" sz="2000" dirty="0" err="1"/>
              <a:t>Extraterrestrial</a:t>
            </a:r>
            <a:r>
              <a:rPr lang="en-GB" sz="2000" dirty="0"/>
              <a:t> geology and can be important to Igneous and Metamorphic Petrology.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A3FEC1-82F4-4AE2-A54D-C4D57561CF47}"/>
              </a:ext>
            </a:extLst>
          </p:cNvPr>
          <p:cNvSpPr txBox="1"/>
          <p:nvPr/>
        </p:nvSpPr>
        <p:spPr>
          <a:xfrm>
            <a:off x="254000" y="688237"/>
            <a:ext cx="264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Petrology</a:t>
            </a:r>
            <a:endParaRPr lang="en-BE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B3EAD9-7B2A-43E7-80B3-BB21895D9B84}"/>
              </a:ext>
            </a:extLst>
          </p:cNvPr>
          <p:cNvSpPr txBox="1"/>
          <p:nvPr/>
        </p:nvSpPr>
        <p:spPr>
          <a:xfrm>
            <a:off x="227330" y="5201315"/>
            <a:ext cx="822706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At a more granular level – minerals are arranged by the ‘Dana 8 method’ a mixture of mineral and chemistry structure.</a:t>
            </a:r>
            <a:endParaRPr lang="en-BE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F0E957-BCA3-4C98-B760-CF8F18CBFBE6}"/>
              </a:ext>
            </a:extLst>
          </p:cNvPr>
          <p:cNvSpPr txBox="1"/>
          <p:nvPr/>
        </p:nvSpPr>
        <p:spPr>
          <a:xfrm>
            <a:off x="254000" y="6170278"/>
            <a:ext cx="669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http://webmineral.com/danaclass.shtml#.XodTYUxuLSE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751184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499B53-847F-4864-87EB-C680F793B7A2}"/>
              </a:ext>
            </a:extLst>
          </p:cNvPr>
          <p:cNvSpPr txBox="1"/>
          <p:nvPr/>
        </p:nvSpPr>
        <p:spPr>
          <a:xfrm>
            <a:off x="1564640" y="53880"/>
            <a:ext cx="694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Importance of Earth Science Collections </a:t>
            </a:r>
            <a:endParaRPr lang="en-BE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195DB4-2547-45A7-869F-BCD7D036C351}"/>
              </a:ext>
            </a:extLst>
          </p:cNvPr>
          <p:cNvSpPr txBox="1"/>
          <p:nvPr/>
        </p:nvSpPr>
        <p:spPr>
          <a:xfrm>
            <a:off x="6725091" y="333391"/>
            <a:ext cx="2344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Fragmentary record </a:t>
            </a:r>
            <a:r>
              <a:rPr lang="en-GB" sz="1400" b="1" i="1" dirty="0"/>
              <a:t>(Morphospecies concept)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2F0A37-1510-4B6E-8DCD-217E552BB4FA}"/>
              </a:ext>
            </a:extLst>
          </p:cNvPr>
          <p:cNvSpPr/>
          <p:nvPr/>
        </p:nvSpPr>
        <p:spPr>
          <a:xfrm>
            <a:off x="240199" y="3574984"/>
            <a:ext cx="6160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/>
              <a:t>They provide a deep time perspective of  species and environmental controls of speciation and extinction.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D00103-4174-4010-A952-D368A51268CE}"/>
              </a:ext>
            </a:extLst>
          </p:cNvPr>
          <p:cNvSpPr txBox="1"/>
          <p:nvPr/>
        </p:nvSpPr>
        <p:spPr>
          <a:xfrm>
            <a:off x="202085" y="3114097"/>
            <a:ext cx="340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Evolutionary History </a:t>
            </a:r>
            <a:endParaRPr lang="en-BE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244CAD-E712-4B98-8088-4A3B7D0919C2}"/>
              </a:ext>
            </a:extLst>
          </p:cNvPr>
          <p:cNvSpPr txBox="1"/>
          <p:nvPr/>
        </p:nvSpPr>
        <p:spPr>
          <a:xfrm>
            <a:off x="279715" y="1043023"/>
            <a:ext cx="5836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Bridging the gap between </a:t>
            </a:r>
            <a:r>
              <a:rPr lang="en-US" sz="2000" b="1" dirty="0" err="1"/>
              <a:t>Palaeontology</a:t>
            </a:r>
            <a:r>
              <a:rPr lang="en-US" sz="2000" b="1" dirty="0"/>
              <a:t> and Biology  </a:t>
            </a:r>
            <a:endParaRPr lang="en-BE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0B9CFF-EC77-4843-822B-6DE42E598094}"/>
              </a:ext>
            </a:extLst>
          </p:cNvPr>
          <p:cNvSpPr txBox="1"/>
          <p:nvPr/>
        </p:nvSpPr>
        <p:spPr>
          <a:xfrm>
            <a:off x="191925" y="4430326"/>
            <a:ext cx="4302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Help understand future global change </a:t>
            </a:r>
            <a:endParaRPr lang="en-BE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E0EFF3-7202-4A35-9A38-43FD30FA8489}"/>
              </a:ext>
            </a:extLst>
          </p:cNvPr>
          <p:cNvSpPr txBox="1"/>
          <p:nvPr/>
        </p:nvSpPr>
        <p:spPr>
          <a:xfrm>
            <a:off x="205579" y="4900990"/>
            <a:ext cx="6519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Evidence for the impacts of past climate change on biodiversity.</a:t>
            </a:r>
          </a:p>
          <a:p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The processes, causation and impacts of Geohazards/Natural Induced Disasters.</a:t>
            </a:r>
            <a:endParaRPr lang="en-BE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E4BFCE-3A47-4B57-A42B-2F2831EFF231}"/>
              </a:ext>
            </a:extLst>
          </p:cNvPr>
          <p:cNvSpPr/>
          <p:nvPr/>
        </p:nvSpPr>
        <p:spPr>
          <a:xfrm>
            <a:off x="191925" y="1488536"/>
            <a:ext cx="60121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/>
              <a:t>Reliance on the physical aspects of fossils has led to realisation of relationships between organism physiology and environmental ─ often overlooked in biology.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BE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9A08A-5F31-4300-B4FD-66F4C67E52B3}"/>
              </a:ext>
            </a:extLst>
          </p:cNvPr>
          <p:cNvSpPr txBox="1"/>
          <p:nvPr/>
        </p:nvSpPr>
        <p:spPr>
          <a:xfrm>
            <a:off x="2784635" y="476115"/>
            <a:ext cx="4265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 few examples: </a:t>
            </a:r>
            <a:endParaRPr lang="en-BE" sz="2400" i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7D56A79-F477-487F-B746-18980E40D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4" t="10000" r="55757" b="8482"/>
          <a:stretch/>
        </p:blipFill>
        <p:spPr>
          <a:xfrm>
            <a:off x="6519513" y="807766"/>
            <a:ext cx="2344771" cy="2856114"/>
          </a:xfrm>
          <a:prstGeom prst="rect">
            <a:avLst/>
          </a:prstGeom>
        </p:spPr>
      </p:pic>
      <p:pic>
        <p:nvPicPr>
          <p:cNvPr id="26" name="Picture 2" descr="Stammbaum">
            <a:extLst>
              <a:ext uri="{FF2B5EF4-FFF2-40B4-BE49-F238E27FC236}">
                <a16:creationId xmlns:a16="http://schemas.microsoft.com/office/drawing/2014/main" id="{C670C8CF-6D42-4FBB-A6E3-460C429F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b="4527"/>
          <a:stretch>
            <a:fillRect/>
          </a:stretch>
        </p:blipFill>
        <p:spPr bwMode="auto">
          <a:xfrm>
            <a:off x="6519512" y="3928927"/>
            <a:ext cx="2344771" cy="25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B00DF6-6AFC-4F27-B64B-E5D0A4B9913B}"/>
              </a:ext>
            </a:extLst>
          </p:cNvPr>
          <p:cNvSpPr txBox="1"/>
          <p:nvPr/>
        </p:nvSpPr>
        <p:spPr>
          <a:xfrm>
            <a:off x="6479997" y="3594970"/>
            <a:ext cx="24238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Courtesy of Johanna Eder (State museum of Natural History – SMNS)</a:t>
            </a:r>
            <a:endParaRPr lang="en-BE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1A42A-0DE5-4021-9604-BDB2ED39C49A}"/>
              </a:ext>
            </a:extLst>
          </p:cNvPr>
          <p:cNvSpPr txBox="1"/>
          <p:nvPr/>
        </p:nvSpPr>
        <p:spPr>
          <a:xfrm>
            <a:off x="6519512" y="6476854"/>
            <a:ext cx="242380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Courtesy of Michael </a:t>
            </a:r>
            <a:r>
              <a:rPr lang="en-US" sz="1200" dirty="0" err="1"/>
              <a:t>Rasser</a:t>
            </a:r>
            <a:r>
              <a:rPr lang="en-US" sz="1200" dirty="0"/>
              <a:t> SMNS)</a:t>
            </a:r>
            <a:endParaRPr lang="en-BE" sz="1200" dirty="0"/>
          </a:p>
        </p:txBody>
      </p:sp>
    </p:spTree>
    <p:extLst>
      <p:ext uri="{BB962C8B-B14F-4D97-AF65-F5344CB8AC3E}">
        <p14:creationId xmlns:p14="http://schemas.microsoft.com/office/powerpoint/2010/main" val="398528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FA9F0E-EBF9-4C95-9E1D-E7B7FDB4A5F6}"/>
              </a:ext>
            </a:extLst>
          </p:cNvPr>
          <p:cNvSpPr txBox="1"/>
          <p:nvPr/>
        </p:nvSpPr>
        <p:spPr>
          <a:xfrm>
            <a:off x="3538220" y="343525"/>
            <a:ext cx="3248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Summary  </a:t>
            </a:r>
            <a:endParaRPr lang="en-BE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AA107-CD97-43C3-BED2-ECEE2D163FB1}"/>
              </a:ext>
            </a:extLst>
          </p:cNvPr>
          <p:cNvSpPr txBox="1"/>
          <p:nvPr/>
        </p:nvSpPr>
        <p:spPr>
          <a:xfrm>
            <a:off x="548640" y="866745"/>
            <a:ext cx="83210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At a high-level ─ Earth Science collection classifications are similar to those of modern biology collections (e.g. Taxonomical type, Geographic origin, Storage type, </a:t>
            </a:r>
            <a:r>
              <a:rPr lang="en-US" sz="2000" b="1" dirty="0"/>
              <a:t>BUT</a:t>
            </a:r>
            <a:r>
              <a:rPr lang="en-US" sz="2000" dirty="0"/>
              <a:t> they have an extra dimension – </a:t>
            </a:r>
            <a:r>
              <a:rPr lang="en-US" sz="2000" dirty="0" err="1"/>
              <a:t>Chronostratigraphy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/>
              <a:t>Chronostratigraphy</a:t>
            </a:r>
            <a:r>
              <a:rPr lang="en-US" sz="2000" dirty="0"/>
              <a:t>  is considered adequate information and Lithostratigraphy can be useful but overall too granular for collection categorization, plus there are complications around terminology.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Chemistry classification is important for minerology and petrology (Igneous, Metamorphic and Meteorites).</a:t>
            </a:r>
          </a:p>
          <a:p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Earth Science collections strongly contribute to our current understanding of biodiversity loss and environmental change.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2AD6C-C902-48FA-AAF3-50AE9AF48D1A}"/>
              </a:ext>
            </a:extLst>
          </p:cNvPr>
          <p:cNvSpPr/>
          <p:nvPr/>
        </p:nvSpPr>
        <p:spPr>
          <a:xfrm>
            <a:off x="548640" y="5227448"/>
            <a:ext cx="8046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 Paleontology and biology can benefit from each other; thus, it is  important that Earth Science data is standardized and made accessible through  biodiversity informatics and international catalogues/platforms. </a:t>
            </a:r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373436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1809</TotalTime>
  <Words>1039</Words>
  <Application>Microsoft Office PowerPoint</Application>
  <PresentationFormat>On-screen Show (4:3)</PresentationFormat>
  <Paragraphs>159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Tilley</dc:creator>
  <cp:lastModifiedBy>Laura Tilley</cp:lastModifiedBy>
  <cp:revision>108</cp:revision>
  <dcterms:created xsi:type="dcterms:W3CDTF">2020-04-05T13:41:19Z</dcterms:created>
  <dcterms:modified xsi:type="dcterms:W3CDTF">2020-04-08T12:46:24Z</dcterms:modified>
</cp:coreProperties>
</file>