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5" roundtripDataSignature="AMtx7mj2ndFgTpqB6pvKepMbfkNZKrH4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8E069E-368A-4C4A-8FB8-5283CB328986}">
  <a:tblStyle styleId="{2E8E069E-368A-4C4A-8FB8-5283CB3289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09F00EB-6ABE-497D-A870-1E2593A0996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9EFF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9EFF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4710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presentation aims to give a brief insight into the scope of Earth Science Collections, how they are curated, useful terminology and the minimum information that is required for discoverability in a online world catalogue.  The information is from the Earth Science Group Science.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3738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883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2790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4497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6161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4491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543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1735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339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ratigraphy.org/index.php/ics-chart-timescal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ebmineral.com/danaclass.shtml#.XodTYUxuLS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581025" y="504825"/>
            <a:ext cx="8153400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 descr="A close up of an umbrella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240" y="1095375"/>
            <a:ext cx="3118566" cy="231219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2989767" y="676185"/>
            <a:ext cx="599069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Specifications of Earth Science Collections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l="79005" t="42962" r="6437" b="33036"/>
          <a:stretch/>
        </p:blipFill>
        <p:spPr>
          <a:xfrm>
            <a:off x="5910526" y="3835197"/>
            <a:ext cx="3186112" cy="2693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l="68859" t="51539" r="6368" b="6850"/>
          <a:stretch/>
        </p:blipFill>
        <p:spPr>
          <a:xfrm>
            <a:off x="173852" y="3880901"/>
            <a:ext cx="2754560" cy="2602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"/>
          <p:cNvCxnSpPr/>
          <p:nvPr/>
        </p:nvCxnSpPr>
        <p:spPr>
          <a:xfrm rot="10800000">
            <a:off x="3679771" y="2366645"/>
            <a:ext cx="516255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1"/>
          <p:cNvSpPr txBox="1"/>
          <p:nvPr/>
        </p:nvSpPr>
        <p:spPr>
          <a:xfrm>
            <a:off x="2699807" y="2943593"/>
            <a:ext cx="618606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Authors: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Laura Tilley, Johanna Eder, </a:t>
            </a:r>
            <a: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Björn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Berning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Charalampos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Fassoulas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Steffen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Kiel, Andreas Kroh, Jiri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Kvacek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Giles Miller,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Michael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Rasser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Rachael Walcott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6">
            <a:alphaModFix/>
          </a:blip>
          <a:srcRect l="12110" t="16111" r="45446" b="11184"/>
          <a:stretch/>
        </p:blipFill>
        <p:spPr>
          <a:xfrm>
            <a:off x="3235806" y="4002465"/>
            <a:ext cx="2557036" cy="246374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4270058" y="2409854"/>
            <a:ext cx="38676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CETAF Earth Science Group 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/>
        </p:nvSpPr>
        <p:spPr>
          <a:xfrm>
            <a:off x="1544320" y="54723"/>
            <a:ext cx="66954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CETAF Earth Science Group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726440" y="655185"/>
            <a:ext cx="808736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working group within CETAF that consists of EU institutes from: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Austria, Belgium</a:t>
            </a:r>
            <a:r>
              <a:rPr lang="en-US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Czech Republic</a:t>
            </a:r>
            <a:r>
              <a:rPr lang="en-US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Estonia, Finland, Germany, </a:t>
            </a:r>
            <a:r>
              <a:rPr lang="en-US" sz="1800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Greece</a:t>
            </a:r>
            <a:r>
              <a:rPr lang="en-US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Hungary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Netherlands, Spain, </a:t>
            </a:r>
            <a:r>
              <a:rPr lang="en-US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Sweden</a:t>
            </a:r>
            <a:r>
              <a:rPr lang="en-US" sz="1800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8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UK.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3658503" y="1299076"/>
            <a:ext cx="25196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Topics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256188" y="2019360"/>
            <a:ext cx="34950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Cultural Goods Legislations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4449247" y="2012781"/>
            <a:ext cx="26043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specimen Survey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183375" y="3869381"/>
            <a:ext cx="30343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 collecting legislation 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4492677" y="3651223"/>
            <a:ext cx="33035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Promoting the Importance of Earth Science 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788749" y="6017622"/>
            <a:ext cx="2904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4303145" y="5740400"/>
            <a:ext cx="36826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of Earth Science Portal (GeoCASe)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" descr="Tyrannosaurus Re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8432" y="1814875"/>
            <a:ext cx="676818" cy="67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 descr="Mining tool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6312" y="3641904"/>
            <a:ext cx="676818" cy="67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Scales of justi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7732" y="1814875"/>
            <a:ext cx="781954" cy="781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Come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82560" y="340517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 txBox="1"/>
          <p:nvPr/>
        </p:nvSpPr>
        <p:spPr>
          <a:xfrm>
            <a:off x="452078" y="2544261"/>
            <a:ext cx="378968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Collecting information on EU legislation for the import and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export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cultural goods within and outside the EU.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2" descr="Interne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13290" y="560636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 txBox="1"/>
          <p:nvPr/>
        </p:nvSpPr>
        <p:spPr>
          <a:xfrm>
            <a:off x="415474" y="4312741"/>
            <a:ext cx="317646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Collecting information on EU countries legislation and best practices for field collecting.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256444" y="5663679"/>
            <a:ext cx="35851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Contributing to specimen and collection level standards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4522306" y="2473589"/>
            <a:ext cx="336263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Collecting information on the number of type specimens in CETAF institutes and the percentage that is digitised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4470400" y="4326963"/>
            <a:ext cx="38848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Publication: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Hazards and Disasters in the geological and geomorphological record: a key to understanding past and future hazards and disaster. 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/>
          <p:nvPr/>
        </p:nvSpPr>
        <p:spPr>
          <a:xfrm>
            <a:off x="416560" y="238780"/>
            <a:ext cx="80721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scope and curation of Earth Science collections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472440" y="794914"/>
            <a:ext cx="83108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 Science covers the main disciplines: Geology,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Palaeontology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extraterrestrial objects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472440" y="1515457"/>
            <a:ext cx="80162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the development of Classification Schemes as part of the SYNTHESYS+ Collection Digitisation Dashboard: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281938" y="2221620"/>
            <a:ext cx="78790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High-level organisation of collections  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416560" y="2621730"/>
            <a:ext cx="3708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Taxonomically (Object type)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416560" y="2958654"/>
            <a:ext cx="985520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Stratigraphy (Chronostratigraphy) </a:t>
            </a:r>
            <a:endParaRPr/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Following the International Commission on stratigraphy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http://stratigraphy.org/index.php/ics-chart-timescale</a:t>
            </a: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416560" y="4175406"/>
            <a:ext cx="8857039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Storage type: 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Relating to the form in which the objects are stored (e.g. dry, fluid preserved, </a:t>
            </a: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hand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specimens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thin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sections).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Geographic origin </a:t>
            </a:r>
            <a:endParaRPr dirty="0"/>
          </a:p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region from which an object was collected. </a:t>
            </a:r>
            <a:endParaRPr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collections may have additional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categorisation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national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foreign, continents, countries and localities. 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p4"/>
          <p:cNvGraphicFramePr/>
          <p:nvPr>
            <p:extLst>
              <p:ext uri="{D42A27DB-BD31-4B8C-83A1-F6EECF244321}">
                <p14:modId xmlns:p14="http://schemas.microsoft.com/office/powerpoint/2010/main" val="3075731621"/>
              </p:ext>
            </p:extLst>
          </p:nvPr>
        </p:nvGraphicFramePr>
        <p:xfrm>
          <a:off x="588644" y="2237897"/>
          <a:ext cx="7844150" cy="4256320"/>
        </p:xfrm>
        <a:graphic>
          <a:graphicData uri="http://schemas.openxmlformats.org/drawingml/2006/table">
            <a:tbl>
              <a:tblPr firstRow="1" bandRow="1">
                <a:noFill/>
                <a:tableStyleId>{2E8E069E-368A-4C4A-8FB8-5283CB328986}</a:tableStyleId>
              </a:tblPr>
              <a:tblGrid>
                <a:gridCol w="285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Main Category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Category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8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Palaeontology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Botany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&amp; Mycology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Invertebrates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Vertebrates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Trace fossils (e.g. footprints, feeding traces, etc.)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Microfossils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 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Geology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Mineralogy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Petrology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unconsolidated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sediment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Other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Extraterrestrial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Collected on Earth (e.g. meteorites)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Collected in space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8" name="Google Shape;138;p4"/>
          <p:cNvSpPr txBox="1"/>
          <p:nvPr/>
        </p:nvSpPr>
        <p:spPr>
          <a:xfrm>
            <a:off x="588644" y="298905"/>
            <a:ext cx="811847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 of t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axonomic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types: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High-level collection classifications (below) have been developed in SYNTHESYS+  for the Collections </a:t>
            </a:r>
            <a:r>
              <a:rPr lang="en-U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Digitisation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Dashboard  (a tool for discoverability of collections and prioritization of digitization, decision making).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/>
        </p:nvSpPr>
        <p:spPr>
          <a:xfrm>
            <a:off x="143434" y="180633"/>
            <a:ext cx="381193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of Storage types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aphicFrame>
        <p:nvGraphicFramePr>
          <p:cNvPr id="144" name="Google Shape;144;p5"/>
          <p:cNvGraphicFramePr/>
          <p:nvPr/>
        </p:nvGraphicFramePr>
        <p:xfrm>
          <a:off x="2892818" y="124659"/>
          <a:ext cx="5905575" cy="6464725"/>
        </p:xfrm>
        <a:graphic>
          <a:graphicData uri="http://schemas.openxmlformats.org/drawingml/2006/table">
            <a:tbl>
              <a:tblPr firstRow="1" bandRow="1">
                <a:noFill/>
                <a:tableStyleId>{A09F00EB-6ABE-497D-A870-1E2593A09961}</a:tableStyleId>
              </a:tblPr>
              <a:tblGrid>
                <a:gridCol w="162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Main Category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Subcategory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6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Palaeontology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Geology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Extraterrestrial 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dirty="0" err="1"/>
                        <a:t>Palaeontology</a:t>
                      </a:r>
                      <a:r>
                        <a:rPr lang="en-US" sz="1400" u="none" strike="noStrike" dirty="0"/>
                        <a:t>: Macrofossils (dry preserved)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dirty="0" err="1"/>
                        <a:t>Palaeontology</a:t>
                      </a:r>
                      <a:r>
                        <a:rPr lang="en-US" sz="1400" u="none" strike="noStrike" dirty="0"/>
                        <a:t>: </a:t>
                      </a:r>
                      <a:r>
                        <a:rPr lang="en-US" sz="1400" u="none" strike="noStrike" dirty="0" err="1"/>
                        <a:t>Mesofossils</a:t>
                      </a:r>
                      <a:r>
                        <a:rPr lang="en-US" sz="1400" u="none" strike="noStrike" dirty="0"/>
                        <a:t> (dry preserved)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dirty="0" err="1"/>
                        <a:t>Palaeontology</a:t>
                      </a:r>
                      <a:r>
                        <a:rPr lang="en-US" sz="1400" u="none" strike="noStrike" dirty="0"/>
                        <a:t>: Microfossils (dry preserved)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dirty="0" err="1"/>
                        <a:t>Palaeontology</a:t>
                      </a:r>
                      <a:r>
                        <a:rPr lang="en-US" sz="1400" u="none" strike="noStrike" dirty="0"/>
                        <a:t>: Macrofossils (fluid preserved)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dirty="0" err="1"/>
                        <a:t>Palaeontology</a:t>
                      </a:r>
                      <a:r>
                        <a:rPr lang="en-US" sz="1400" u="none" strike="noStrike" dirty="0"/>
                        <a:t>: </a:t>
                      </a:r>
                      <a:r>
                        <a:rPr lang="en-US" sz="1400" u="none" strike="noStrike" dirty="0" err="1"/>
                        <a:t>Mesofossils</a:t>
                      </a:r>
                      <a:r>
                        <a:rPr lang="en-US" sz="1400" u="none" strike="noStrike" dirty="0"/>
                        <a:t> (fluid preserved)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dirty="0" err="1"/>
                        <a:t>Palaeontology</a:t>
                      </a:r>
                      <a:r>
                        <a:rPr lang="en-US" sz="1400" u="none" strike="noStrike" dirty="0"/>
                        <a:t>: Microfossils (fluid preserved)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dirty="0" err="1"/>
                        <a:t>Palaeontology</a:t>
                      </a:r>
                      <a:r>
                        <a:rPr lang="en-US" sz="1400" u="none" strike="noStrike" dirty="0"/>
                        <a:t>: Fossils preserved in Amber, natural resin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Palaeontology</a:t>
                      </a:r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Microscope slides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Palaeontology</a:t>
                      </a:r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Oversized fossils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Palaeontology</a:t>
                      </a:r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Other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Geology: Macro-objects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Geology: Micro-objects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Geology: Cut/polished Gemstones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Geology: Microscope slides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Geology: Cores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Geology: Fluids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Geology: Oversized objects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Geology: Hazardous material/objects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Extraterrestrial: Macro-objects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Extraterrestrial: Micro-objects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Extraterrestrial: Oversized objects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Extraterrestrial: Microscope slides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Extraterrestrial: Other</a:t>
                      </a:r>
                      <a:endParaRPr sz="1400" u="none" strike="noStrik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5" name="Google Shape;145;p5"/>
          <p:cNvSpPr txBox="1"/>
          <p:nvPr/>
        </p:nvSpPr>
        <p:spPr>
          <a:xfrm>
            <a:off x="270434" y="1473294"/>
            <a:ext cx="247738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SYNTHESYS+ Collection Digitisation Dashboard 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/>
          <p:nvPr/>
        </p:nvSpPr>
        <p:spPr>
          <a:xfrm>
            <a:off x="568960" y="1166277"/>
            <a:ext cx="6929120" cy="517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Taxon type/Object type (concerning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fossils (?),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rocks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mineral) 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Repository number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Stratigraphy (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Chronostratigraphy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Geographic origin  (Continent, Region, County)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Housing institution  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Curator / contact address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568960" y="335280"/>
            <a:ext cx="793496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Required minimum metadata for the discoverability of collections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568960" y="4199948"/>
            <a:ext cx="840232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Desirable information at a higher granularity: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Lithostratigraphy could be useful  – but is not required. Generally this information is to granular for collection curation but maybe useful for comparison with Chronostratigraphy. Lithostratigraphy terminology is challenging to standardize.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Locality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/>
          <p:nvPr/>
        </p:nvSpPr>
        <p:spPr>
          <a:xfrm>
            <a:off x="355600" y="375623"/>
            <a:ext cx="81991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Examples of curation from CETAF members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408940" y="4345134"/>
            <a:ext cx="71577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Minerology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(National Museum of Scotland)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256540" y="1419078"/>
            <a:ext cx="88900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 more granular level rocks can be catagorised as Igneous, Sedimentary and Metamorphic.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Additionally can be organized by rock chemistry (as for National Museum of Scotland) 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Meteorites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organised alphabetically by fall or find name (following The Meteoritical Society) (as for the National Museum of Scotland).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408940" y="977737"/>
            <a:ext cx="2641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Petrology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458470" y="4722741"/>
            <a:ext cx="8227060" cy="96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a more granular level – minerals are arranged by the ‘Dana 8 method’ a mixture of mineral and chemistry structure.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458470" y="5648336"/>
            <a:ext cx="66954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http://webmineral.com/danaclass.shtml#.XodTYUxuLSE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/>
        </p:nvSpPr>
        <p:spPr>
          <a:xfrm>
            <a:off x="1564640" y="53880"/>
            <a:ext cx="69494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Importance of Earth Science Collections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6725091" y="333391"/>
            <a:ext cx="23447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Fragmentary record </a:t>
            </a:r>
            <a:r>
              <a:rPr lang="en-US"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(Morphospecies concept)</a:t>
            </a:r>
            <a:endParaRPr/>
          </a:p>
        </p:txBody>
      </p:sp>
      <p:sp>
        <p:nvSpPr>
          <p:cNvPr id="169" name="Google Shape;169;p8"/>
          <p:cNvSpPr/>
          <p:nvPr/>
        </p:nvSpPr>
        <p:spPr>
          <a:xfrm>
            <a:off x="240199" y="3574984"/>
            <a:ext cx="616076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provide a deep time perspective of  species and environmental controls of speciation and extinction.  </a:t>
            </a:r>
            <a:endParaRPr dirty="0"/>
          </a:p>
        </p:txBody>
      </p:sp>
      <p:sp>
        <p:nvSpPr>
          <p:cNvPr id="170" name="Google Shape;170;p8"/>
          <p:cNvSpPr txBox="1"/>
          <p:nvPr/>
        </p:nvSpPr>
        <p:spPr>
          <a:xfrm>
            <a:off x="202085" y="3114097"/>
            <a:ext cx="34036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Evolutionary History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 txBox="1"/>
          <p:nvPr/>
        </p:nvSpPr>
        <p:spPr>
          <a:xfrm>
            <a:off x="279715" y="1043023"/>
            <a:ext cx="58366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Bridging the gap between Palaeontology and Biology 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202085" y="4620999"/>
            <a:ext cx="43027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understand future global change 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241862" y="5071873"/>
            <a:ext cx="664153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Evidence for the impacts of past climate change on biodiversity.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processes, causation and impacts of 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Geohazards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/Natural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Induced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Disasters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191925" y="1488536"/>
            <a:ext cx="601218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Reliance on the physical aspects of fossils has led to realisation of relationships between organism physiology and environmental - often overlooked in biology.</a:t>
            </a:r>
            <a:endParaRPr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 txBox="1"/>
          <p:nvPr/>
        </p:nvSpPr>
        <p:spPr>
          <a:xfrm>
            <a:off x="2784635" y="476115"/>
            <a:ext cx="42656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few examples: 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8"/>
          <p:cNvPicPr preferRelativeResize="0"/>
          <p:nvPr/>
        </p:nvPicPr>
        <p:blipFill rotWithShape="1">
          <a:blip r:embed="rId3">
            <a:alphaModFix/>
          </a:blip>
          <a:srcRect l="2884" t="9999" r="55756" b="8482"/>
          <a:stretch/>
        </p:blipFill>
        <p:spPr>
          <a:xfrm>
            <a:off x="6519513" y="807766"/>
            <a:ext cx="2344771" cy="285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8" descr="Stammbaum"/>
          <p:cNvPicPr preferRelativeResize="0"/>
          <p:nvPr/>
        </p:nvPicPr>
        <p:blipFill rotWithShape="1">
          <a:blip r:embed="rId4">
            <a:alphaModFix/>
          </a:blip>
          <a:srcRect l="4067" b="4527"/>
          <a:stretch/>
        </p:blipFill>
        <p:spPr>
          <a:xfrm>
            <a:off x="6519512" y="3928927"/>
            <a:ext cx="2344771" cy="259568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/>
          <p:nvPr/>
        </p:nvSpPr>
        <p:spPr>
          <a:xfrm>
            <a:off x="6479997" y="3594970"/>
            <a:ext cx="2423800" cy="46166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Courtesy of Johanna Eder (State museum of Natural History – SMNS)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6519512" y="6476854"/>
            <a:ext cx="2423800" cy="276999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Courtesy of Michael Rasser SMNS)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 txBox="1"/>
          <p:nvPr/>
        </p:nvSpPr>
        <p:spPr>
          <a:xfrm>
            <a:off x="3538220" y="343525"/>
            <a:ext cx="32486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 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548640" y="1066800"/>
            <a:ext cx="8321040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a high-level - Earth Science collection classifications are similar to those of modern biology collections (e.g. Taxonomical type, Geographic origin, Storage type,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they have an extra dimension – Chronostratigraphy.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Chronostratigraphy  is considered adequate information and Lithostratigraphy can be useful but overall too granular for collection categorization, plus there are complications around terminology.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 Science collections strongly contribute to our current understanding of biodiversity loss and environmental change.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548640" y="4475947"/>
            <a:ext cx="804672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Paleontology and biology can benefit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each other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thus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 important that Earth Science data is standardized and made accessible through  biodiversity informatics and international catalogues/platforms.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972</Words>
  <Application>Microsoft Office PowerPoint</Application>
  <PresentationFormat>On-screen Show (4:3)</PresentationFormat>
  <Paragraphs>154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Tilley</dc:creator>
  <cp:lastModifiedBy>Steffen Kiel</cp:lastModifiedBy>
  <cp:revision>5</cp:revision>
  <dcterms:created xsi:type="dcterms:W3CDTF">2020-04-05T13:41:19Z</dcterms:created>
  <dcterms:modified xsi:type="dcterms:W3CDTF">2020-04-08T08:23:49Z</dcterms:modified>
</cp:coreProperties>
</file>