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2ndFgTpqB6pvKepMbfkNZKrH4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8E069E-368A-4C4A-8FB8-5283CB328986}">
  <a:tblStyle styleId="{2E8E069E-368A-4C4A-8FB8-5283CB328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9F00EB-6ABE-497D-A870-1E2593A0996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71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aims to give a brief insight into the scope of Earth Science Collections, how they are curated, useful terminology and the minimum information that is required for discoverability in a online world catalogue.  The information is from the Earth Science Group Science.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73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8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79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49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1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9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43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73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3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igraphy.org/index.php/ics-chart-timesca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mineral.com/danaclass.shtml#.XodTYUxuL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81025" y="504825"/>
            <a:ext cx="81534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A close up of an umbrell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40" y="1095375"/>
            <a:ext cx="3118566" cy="23121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989767" y="676185"/>
            <a:ext cx="59906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Specifications of Earth Science Collections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79005" t="42962" r="6437" b="33036"/>
          <a:stretch/>
        </p:blipFill>
        <p:spPr>
          <a:xfrm>
            <a:off x="5910526" y="3835197"/>
            <a:ext cx="3186112" cy="269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l="68859" t="51539" r="6368" b="6850"/>
          <a:stretch/>
        </p:blipFill>
        <p:spPr>
          <a:xfrm>
            <a:off x="173852" y="3880901"/>
            <a:ext cx="2754560" cy="260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"/>
          <p:cNvCxnSpPr/>
          <p:nvPr/>
        </p:nvCxnSpPr>
        <p:spPr>
          <a:xfrm rot="10800000">
            <a:off x="3679771" y="2366645"/>
            <a:ext cx="51625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2699807" y="2943593"/>
            <a:ext cx="61860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Tilley, Johanna Eder, Bjorn Berning, Charalampos Fassoulas, Stephan Kiel, Andreas Kroh, Jiri Kvacek, Giles Miller,  Michael Rasser, Rachael Walcott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l="12110" t="16111" r="45446" b="11184"/>
          <a:stretch/>
        </p:blipFill>
        <p:spPr>
          <a:xfrm>
            <a:off x="3235806" y="4002465"/>
            <a:ext cx="2557036" cy="24637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70058" y="2409854"/>
            <a:ext cx="3867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CETAF Earth Science Group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1544320" y="54723"/>
            <a:ext cx="66954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CETAF Earth Science Group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26440" y="655185"/>
            <a:ext cx="808736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working group within CETAF that consists of EU institutes from: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Austria, Belgium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Czechia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Estonia, Finland, Germany, </a:t>
            </a:r>
            <a:r>
              <a:rPr lang="en-US" sz="1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Greece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Hungry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Netherlands, Spain, Sweden and UK.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658503" y="1299076"/>
            <a:ext cx="2519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Topics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56188" y="2019360"/>
            <a:ext cx="34950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Goods Legislations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449247" y="2012781"/>
            <a:ext cx="26043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specimen Survey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83375" y="3869381"/>
            <a:ext cx="30343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collecting legislation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492677" y="3651223"/>
            <a:ext cx="33035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the Importance of Earth Science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88749" y="6017622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303145" y="5740400"/>
            <a:ext cx="3682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Earth Science Portal (GeoCASe)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Tyrannosaurus Re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432" y="1814875"/>
            <a:ext cx="676818" cy="67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Mining 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6312" y="3641904"/>
            <a:ext cx="676818" cy="67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Scales of justi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732" y="1814875"/>
            <a:ext cx="781954" cy="78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om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2560" y="340517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452078" y="2544261"/>
            <a:ext cx="37896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information on EU legislation for the import and exports of cultural goods within and outside the EU.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" descr="Intern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3290" y="56063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415474" y="4312741"/>
            <a:ext cx="31764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information on EU countries legislation and best practices for field collecting.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56444" y="5663679"/>
            <a:ext cx="35851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Contributing to specimen and collection level standards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522306" y="2473589"/>
            <a:ext cx="33626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information on the number of type specimens in CETAF institutes and the percentage that is digitised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470400" y="4326963"/>
            <a:ext cx="38848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Publication: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Hazards and Disasters in the geological and geomorphological record: a key to understanding past and future hazards and disaster.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416560" y="238780"/>
            <a:ext cx="8072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scope and curation of Earth Science collections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72440" y="794914"/>
            <a:ext cx="83108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Science covers the main disciplines: Geology, Palaeontology and sometimes extraterrestrial.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72440" y="1515457"/>
            <a:ext cx="80162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development of Classification Schemes as part of the SYNTHESYS+ Collection Digitisation Dashboard: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281938" y="2221620"/>
            <a:ext cx="7879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organisation of collections 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16560" y="2621730"/>
            <a:ext cx="3708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Taxonomically (Object type)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16560" y="2958654"/>
            <a:ext cx="98552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Stratigraphy (Chronostratigraphy) 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the International Commission on stratigraphy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http://stratigraphy.org/index.php/ics-chart-timescale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16560" y="4175406"/>
            <a:ext cx="885703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type: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Relating to the form in which the objects are stored (e.g. dry, fluid preserved,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hand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specimens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origin </a:t>
            </a:r>
            <a:endParaRPr dirty="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region from which an object was collected.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collections may have additional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categorisation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national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foreign, continents, countries and localities.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/>
        </p:nvGraphicFramePr>
        <p:xfrm>
          <a:off x="588644" y="2237897"/>
          <a:ext cx="7844150" cy="4256320"/>
        </p:xfrm>
        <a:graphic>
          <a:graphicData uri="http://schemas.openxmlformats.org/drawingml/2006/table">
            <a:tbl>
              <a:tblPr firstRow="1" bandRow="1">
                <a:noFill/>
                <a:tableStyleId>{2E8E069E-368A-4C4A-8FB8-5283CB328986}</a:tableStyleId>
              </a:tblPr>
              <a:tblGrid>
                <a:gridCol w="2856350"/>
                <a:gridCol w="4987800"/>
              </a:tblGrid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Main Category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Category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48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Palaeontology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Botany &amp; Mycology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Invertebrates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Vertebrates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 fossils (e.g. footprints, feeding traces, etc.)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Microfossils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35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Geology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Mineralogy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Petrology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Loose sediment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74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Extraterrestrial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Collected on Earth (e.g. meteorites)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Collected in space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8" name="Google Shape;138;p4"/>
          <p:cNvSpPr txBox="1"/>
          <p:nvPr/>
        </p:nvSpPr>
        <p:spPr>
          <a:xfrm>
            <a:off x="588644" y="298905"/>
            <a:ext cx="81184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Taxonomic types: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collection classifications (below) have been developed in SYNTHESYS+  for the Collections Digitisation Dashboard  (a tool for discoverability of collections and prioritization of digitization, decision making).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143434" y="180633"/>
            <a:ext cx="381193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Storage types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2892818" y="124659"/>
          <a:ext cx="5905575" cy="6464725"/>
        </p:xfrm>
        <a:graphic>
          <a:graphicData uri="http://schemas.openxmlformats.org/drawingml/2006/table">
            <a:tbl>
              <a:tblPr firstRow="1" bandRow="1">
                <a:noFill/>
                <a:tableStyleId>{A09F00EB-6ABE-497D-A870-1E2593A09961}</a:tableStyleId>
              </a:tblPr>
              <a:tblGrid>
                <a:gridCol w="1628225"/>
                <a:gridCol w="4277350"/>
              </a:tblGrid>
              <a:tr h="58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Main Category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Subcategory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52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Palaeontology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Geology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Extraterrestrial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Macrofossils (dry preserved)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Mesofossils (dry preserved)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Microfossils (dry preserved)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Macrofossils (fluid preserved)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Mesofossils (fluid preserved)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Microfossils (fluid preserved)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Palaeontology: Fossils preserved in Amber, natural resin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Palaeontology: Microscope slides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Palaeontology: Oversized fossils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Palaeontology: Other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Macro-objects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Micro-objects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Cut/polished Gemstones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Microscope slides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Cores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Fluids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Oversized objects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Hazardous material/objects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Macro-objects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Micro-objects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Oversized objects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Microscope slides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Other</a:t>
                      </a:r>
                      <a:endParaRPr sz="1400" u="none" strike="noStrik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45" name="Google Shape;145;p5"/>
          <p:cNvSpPr txBox="1"/>
          <p:nvPr/>
        </p:nvSpPr>
        <p:spPr>
          <a:xfrm>
            <a:off x="270434" y="1473294"/>
            <a:ext cx="24773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SYNTHESYS+ Collection Digitisation Dashboard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568960" y="1166277"/>
            <a:ext cx="692912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Taxon type/Object type (concerning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fossils (?),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mineral)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Repository number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Stratigraphy 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Chronostratigraphy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origin  (Continent, Region, County)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institution  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Curator / contact address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68960" y="335280"/>
            <a:ext cx="79349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minimum metadata for the discoverability of collections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568960" y="4199948"/>
            <a:ext cx="840232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Desirable information at a higher granularity: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Lithostratigraphy could be useful  – but is not required. Generally this information is to granular for collection curation but maybe useful for comparison with Chronostratigraphy. Lithostratigraphy terminology is challenging to standardize.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Locality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355600" y="375623"/>
            <a:ext cx="81991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Examples of curation from CETAF members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408940" y="4345134"/>
            <a:ext cx="7157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Minerology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(National Museum of Scotland)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256540" y="1419078"/>
            <a:ext cx="8890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 more granular level rocks can be catagorised as Igneous, Sedimentary and Metamorphic.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 can be organized by rock chemistry (as for National Museum of Scotland)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Meteorites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organised alphabetically by fall or find name (following The Meteoritical Society) (as for the National Museum of Scotland).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408940" y="977737"/>
            <a:ext cx="2641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Petrology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58470" y="4722741"/>
            <a:ext cx="8227060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more granular level – minerals are arranged by the ‘Dana 8 method’ a mixture of mineral and chemistry structure.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58470" y="5648336"/>
            <a:ext cx="6695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http://webmineral.com/danaclass.shtml#.XodTYUxuLSE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564640" y="53880"/>
            <a:ext cx="69494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Earth Science Collections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6725091" y="333391"/>
            <a:ext cx="23447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Fragmentary record </a:t>
            </a: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(Morphospecies concept)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240199" y="3574984"/>
            <a:ext cx="61607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provide a deep time perspective of  species and environmental controls of speciation and extinction.  </a:t>
            </a:r>
            <a:endParaRPr dirty="0"/>
          </a:p>
        </p:txBody>
      </p:sp>
      <p:sp>
        <p:nvSpPr>
          <p:cNvPr id="170" name="Google Shape;170;p8"/>
          <p:cNvSpPr txBox="1"/>
          <p:nvPr/>
        </p:nvSpPr>
        <p:spPr>
          <a:xfrm>
            <a:off x="202085" y="3114097"/>
            <a:ext cx="3403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Evolutionary History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279715" y="1043023"/>
            <a:ext cx="5836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Bridging the gap between Palaeontology and Biology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202085" y="4620999"/>
            <a:ext cx="43027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understand future global change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241862" y="5071873"/>
            <a:ext cx="664153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for the impacts of past climate change on biodiversity.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processes, causation and impacts of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Geohazards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/Natural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Induced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Disasters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191925" y="1488536"/>
            <a:ext cx="60121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Reliance on the physical aspects of fossils has led to realisation of relationships between organism physiology and environmental - often overlooked in biology.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2784635" y="476115"/>
            <a:ext cx="4265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examples: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l="2884" t="9999" r="55756" b="8482"/>
          <a:stretch/>
        </p:blipFill>
        <p:spPr>
          <a:xfrm>
            <a:off x="6519513" y="807766"/>
            <a:ext cx="2344771" cy="28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 descr="Stammbaum"/>
          <p:cNvPicPr preferRelativeResize="0"/>
          <p:nvPr/>
        </p:nvPicPr>
        <p:blipFill rotWithShape="1">
          <a:blip r:embed="rId4">
            <a:alphaModFix/>
          </a:blip>
          <a:srcRect l="4067" b="4527"/>
          <a:stretch/>
        </p:blipFill>
        <p:spPr>
          <a:xfrm>
            <a:off x="6519512" y="3928927"/>
            <a:ext cx="2344771" cy="259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6479997" y="3594970"/>
            <a:ext cx="2423800" cy="46166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Johanna Eder (State museum of Natural History – SMNS)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6519512" y="6476854"/>
            <a:ext cx="2423800" cy="276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Michael Rasser SMNS)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3538220" y="343525"/>
            <a:ext cx="32486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48640" y="1066800"/>
            <a:ext cx="832104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high-level - Earth Science collection classifications are similar to those of modern biology collections (e.g. Taxonomical type, Geographic origin, Storage type,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have an extra dimension – Chronostratigraphy.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Chronostratigraphy  is considered adequate information and Lithostratigraphy can be useful but overall too granular for collection categorization, plus there are complications around terminology.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Science collections strongly contribute to our current understanding of biodiversity loss and environmental change.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548640" y="4475947"/>
            <a:ext cx="80467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Paleontology and biology can benefit each other thus it is  important that Earth Science data is standardized and made accessible through  biodiversity informatics and international catalogues/platforms.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On-screen Show (4:3)</PresentationFormat>
  <Paragraphs>154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Tilley</dc:creator>
  <cp:lastModifiedBy>CHARALAMPOS FASOULAS</cp:lastModifiedBy>
  <cp:revision>2</cp:revision>
  <dcterms:created xsi:type="dcterms:W3CDTF">2020-04-05T13:41:19Z</dcterms:created>
  <dcterms:modified xsi:type="dcterms:W3CDTF">2020-04-08T08:01:11Z</dcterms:modified>
</cp:coreProperties>
</file>